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2"/>
  </p:notesMasterIdLst>
  <p:sldIdLst>
    <p:sldId id="300" r:id="rId2"/>
    <p:sldId id="257" r:id="rId3"/>
    <p:sldId id="289" r:id="rId4"/>
    <p:sldId id="308" r:id="rId5"/>
    <p:sldId id="309" r:id="rId6"/>
    <p:sldId id="312" r:id="rId7"/>
    <p:sldId id="260" r:id="rId8"/>
    <p:sldId id="270" r:id="rId9"/>
    <p:sldId id="294" r:id="rId10"/>
    <p:sldId id="274" r:id="rId11"/>
    <p:sldId id="295" r:id="rId12"/>
    <p:sldId id="296" r:id="rId13"/>
    <p:sldId id="306" r:id="rId14"/>
    <p:sldId id="307" r:id="rId15"/>
    <p:sldId id="303" r:id="rId16"/>
    <p:sldId id="272" r:id="rId17"/>
    <p:sldId id="305" r:id="rId18"/>
    <p:sldId id="313" r:id="rId19"/>
    <p:sldId id="314" r:id="rId20"/>
    <p:sldId id="275" r:id="rId21"/>
    <p:sldId id="316" r:id="rId22"/>
    <p:sldId id="317" r:id="rId23"/>
    <p:sldId id="315" r:id="rId24"/>
    <p:sldId id="299" r:id="rId25"/>
    <p:sldId id="273" r:id="rId26"/>
    <p:sldId id="276" r:id="rId27"/>
    <p:sldId id="279" r:id="rId28"/>
    <p:sldId id="288" r:id="rId29"/>
    <p:sldId id="284" r:id="rId30"/>
    <p:sldId id="287" r:id="rId31"/>
    <p:sldId id="320" r:id="rId32"/>
    <p:sldId id="290" r:id="rId33"/>
    <p:sldId id="262" r:id="rId34"/>
    <p:sldId id="281" r:id="rId35"/>
    <p:sldId id="321" r:id="rId36"/>
    <p:sldId id="282" r:id="rId37"/>
    <p:sldId id="323" r:id="rId38"/>
    <p:sldId id="301" r:id="rId39"/>
    <p:sldId id="311" r:id="rId40"/>
    <p:sldId id="263"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67" autoAdjust="0"/>
    <p:restoredTop sz="94660"/>
  </p:normalViewPr>
  <p:slideViewPr>
    <p:cSldViewPr snapToGrid="0">
      <p:cViewPr varScale="1">
        <p:scale>
          <a:sx n="84" d="100"/>
          <a:sy n="84" d="100"/>
        </p:scale>
        <p:origin x="485" y="82"/>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651848"/>
        <a:ext cx="588371" cy="285309"/>
      </dsp:txXfrm>
    </dsp:sp>
    <dsp:sp modelId="{63855D82-FA35-4F85-A469-7609B5B21597}">
      <dsp:nvSpPr>
        <dsp:cNvPr id="0" name=""/>
        <dsp:cNvSpPr/>
      </dsp:nvSpPr>
      <dsp:spPr>
        <a:xfrm>
          <a:off x="607138" y="77903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788442"/>
        <a:ext cx="12122" cy="12122"/>
      </dsp:txXfrm>
    </dsp:sp>
    <dsp:sp modelId="{7359A7B1-7410-4412-B5DE-1A5A1F36C05D}">
      <dsp:nvSpPr>
        <dsp:cNvPr id="0" name=""/>
        <dsp:cNvSpPr/>
      </dsp:nvSpPr>
      <dsp:spPr>
        <a:xfrm>
          <a:off x="849587"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651848"/>
        <a:ext cx="588371" cy="285309"/>
      </dsp:txXfrm>
    </dsp:sp>
    <dsp:sp modelId="{6A8FAE70-6818-4A2D-8E1B-52CE667DF7BF}">
      <dsp:nvSpPr>
        <dsp:cNvPr id="0" name=""/>
        <dsp:cNvSpPr/>
      </dsp:nvSpPr>
      <dsp:spPr>
        <a:xfrm rot="19457599">
          <a:off x="1427646" y="69190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699908"/>
        <a:ext cx="14928" cy="14928"/>
      </dsp:txXfrm>
    </dsp:sp>
    <dsp:sp modelId="{F6BEF1D8-D73D-47A5-A96E-EEED23711EAF}">
      <dsp:nvSpPr>
        <dsp:cNvPr id="0" name=""/>
        <dsp:cNvSpPr/>
      </dsp:nvSpPr>
      <dsp:spPr>
        <a:xfrm>
          <a:off x="1698160" y="46871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477588"/>
        <a:ext cx="588371" cy="285309"/>
      </dsp:txXfrm>
    </dsp:sp>
    <dsp:sp modelId="{723D28D0-C862-4568-AAA3-B4768D3977AE}">
      <dsp:nvSpPr>
        <dsp:cNvPr id="0" name=""/>
        <dsp:cNvSpPr/>
      </dsp:nvSpPr>
      <dsp:spPr>
        <a:xfrm rot="2142401">
          <a:off x="1427646" y="86616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874169"/>
        <a:ext cx="14928" cy="14928"/>
      </dsp:txXfrm>
    </dsp:sp>
    <dsp:sp modelId="{8FCEFD40-F848-4C0B-9AB9-DAEF859F9776}">
      <dsp:nvSpPr>
        <dsp:cNvPr id="0" name=""/>
        <dsp:cNvSpPr/>
      </dsp:nvSpPr>
      <dsp:spPr>
        <a:xfrm>
          <a:off x="1698160" y="81723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826108"/>
        <a:ext cx="588371" cy="285309"/>
      </dsp:txXfrm>
    </dsp:sp>
    <dsp:sp modelId="{1EE62767-F907-4A96-AD9F-AB824463C7B0}">
      <dsp:nvSpPr>
        <dsp:cNvPr id="0" name=""/>
        <dsp:cNvSpPr/>
      </dsp:nvSpPr>
      <dsp:spPr>
        <a:xfrm rot="18770822">
          <a:off x="2247247" y="822599"/>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829155"/>
        <a:ext cx="17826" cy="17826"/>
      </dsp:txXfrm>
    </dsp:sp>
    <dsp:sp modelId="{307762D2-CC6D-4FDD-93BF-4603D918FFC5}">
      <dsp:nvSpPr>
        <dsp:cNvPr id="0" name=""/>
        <dsp:cNvSpPr/>
      </dsp:nvSpPr>
      <dsp:spPr>
        <a:xfrm>
          <a:off x="2546732"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564718"/>
        <a:ext cx="588371" cy="285309"/>
      </dsp:txXfrm>
    </dsp:sp>
    <dsp:sp modelId="{6E8907A0-D4F4-4608-B5B0-AF543CDBB04A}">
      <dsp:nvSpPr>
        <dsp:cNvPr id="0" name=""/>
        <dsp:cNvSpPr/>
      </dsp:nvSpPr>
      <dsp:spPr>
        <a:xfrm>
          <a:off x="3152855" y="69190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701311"/>
        <a:ext cx="12122" cy="12122"/>
      </dsp:txXfrm>
    </dsp:sp>
    <dsp:sp modelId="{72A22E73-0F35-4EC5-8CBF-BE551023B6FF}">
      <dsp:nvSpPr>
        <dsp:cNvPr id="0" name=""/>
        <dsp:cNvSpPr/>
      </dsp:nvSpPr>
      <dsp:spPr>
        <a:xfrm>
          <a:off x="3395304"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564718"/>
        <a:ext cx="588371" cy="285309"/>
      </dsp:txXfrm>
    </dsp:sp>
    <dsp:sp modelId="{897FDD23-4B2D-4203-AFB0-1F6D868A14A1}">
      <dsp:nvSpPr>
        <dsp:cNvPr id="0" name=""/>
        <dsp:cNvSpPr/>
      </dsp:nvSpPr>
      <dsp:spPr>
        <a:xfrm rot="19457599">
          <a:off x="3973363" y="60477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612778"/>
        <a:ext cx="14928" cy="14928"/>
      </dsp:txXfrm>
    </dsp:sp>
    <dsp:sp modelId="{9F085735-DA08-40D2-8167-E37F275F8DD2}">
      <dsp:nvSpPr>
        <dsp:cNvPr id="0" name=""/>
        <dsp:cNvSpPr/>
      </dsp:nvSpPr>
      <dsp:spPr>
        <a:xfrm>
          <a:off x="4243876"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390457"/>
        <a:ext cx="588371" cy="285309"/>
      </dsp:txXfrm>
    </dsp:sp>
    <dsp:sp modelId="{3BF2BF42-CFD9-412F-A22D-531DEA768628}">
      <dsp:nvSpPr>
        <dsp:cNvPr id="0" name=""/>
        <dsp:cNvSpPr/>
      </dsp:nvSpPr>
      <dsp:spPr>
        <a:xfrm>
          <a:off x="4849999" y="51764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527051"/>
        <a:ext cx="12122" cy="12122"/>
      </dsp:txXfrm>
    </dsp:sp>
    <dsp:sp modelId="{C8EB3A0B-0342-4033-B7A8-F778C4583F4A}">
      <dsp:nvSpPr>
        <dsp:cNvPr id="0" name=""/>
        <dsp:cNvSpPr/>
      </dsp:nvSpPr>
      <dsp:spPr>
        <a:xfrm>
          <a:off x="5092449"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390457"/>
        <a:ext cx="588371" cy="285309"/>
      </dsp:txXfrm>
    </dsp:sp>
    <dsp:sp modelId="{B81720A6-D3AF-4ECA-AB33-8EFDCE6591EA}">
      <dsp:nvSpPr>
        <dsp:cNvPr id="0" name=""/>
        <dsp:cNvSpPr/>
      </dsp:nvSpPr>
      <dsp:spPr>
        <a:xfrm rot="2142401">
          <a:off x="3973363" y="77903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787038"/>
        <a:ext cx="14928" cy="14928"/>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 modelId="{9B5620D3-6E29-4EA5-B1E1-3FE36A36A3D3}">
      <dsp:nvSpPr>
        <dsp:cNvPr id="0" name=""/>
        <dsp:cNvSpPr/>
      </dsp:nvSpPr>
      <dsp:spPr>
        <a:xfrm rot="2829178">
          <a:off x="2247247" y="1083990"/>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1090545"/>
        <a:ext cx="17826" cy="17826"/>
      </dsp:txXfrm>
    </dsp:sp>
    <dsp:sp modelId="{DF8B4245-A7BA-46A4-A235-C068462D319A}">
      <dsp:nvSpPr>
        <dsp:cNvPr id="0" name=""/>
        <dsp:cNvSpPr/>
      </dsp:nvSpPr>
      <dsp:spPr>
        <a:xfrm>
          <a:off x="2546732"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1087499"/>
        <a:ext cx="588371" cy="285309"/>
      </dsp:txXfrm>
    </dsp:sp>
    <dsp:sp modelId="{5313BF4B-E9C5-4CF0-B960-832D31B04B0E}">
      <dsp:nvSpPr>
        <dsp:cNvPr id="0" name=""/>
        <dsp:cNvSpPr/>
      </dsp:nvSpPr>
      <dsp:spPr>
        <a:xfrm>
          <a:off x="3152855"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1224093"/>
        <a:ext cx="12122" cy="12122"/>
      </dsp:txXfrm>
    </dsp:sp>
    <dsp:sp modelId="{9B3C3CBE-FADE-44D4-8CF2-293BBC533250}">
      <dsp:nvSpPr>
        <dsp:cNvPr id="0" name=""/>
        <dsp:cNvSpPr/>
      </dsp:nvSpPr>
      <dsp:spPr>
        <a:xfrm>
          <a:off x="3395304"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1087499"/>
        <a:ext cx="588371" cy="285309"/>
      </dsp:txXfrm>
    </dsp:sp>
    <dsp:sp modelId="{B6E99AC9-0D0A-4424-91A9-AA688FB20609}">
      <dsp:nvSpPr>
        <dsp:cNvPr id="0" name=""/>
        <dsp:cNvSpPr/>
      </dsp:nvSpPr>
      <dsp:spPr>
        <a:xfrm>
          <a:off x="4001427"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1224093"/>
        <a:ext cx="12122" cy="12122"/>
      </dsp:txXfrm>
    </dsp:sp>
    <dsp:sp modelId="{ECF220F6-77E9-406E-9964-BAB6203F3138}">
      <dsp:nvSpPr>
        <dsp:cNvPr id="0" name=""/>
        <dsp:cNvSpPr/>
      </dsp:nvSpPr>
      <dsp:spPr>
        <a:xfrm>
          <a:off x="4243876"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1087499"/>
        <a:ext cx="588371" cy="285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738978"/>
        <a:ext cx="588371" cy="285309"/>
      </dsp:txXfrm>
    </dsp:sp>
    <dsp:sp modelId="{63855D82-FA35-4F85-A469-7609B5B21597}">
      <dsp:nvSpPr>
        <dsp:cNvPr id="0" name=""/>
        <dsp:cNvSpPr/>
      </dsp:nvSpPr>
      <dsp:spPr>
        <a:xfrm>
          <a:off x="607138"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875572"/>
        <a:ext cx="12122" cy="12122"/>
      </dsp:txXfrm>
    </dsp:sp>
    <dsp:sp modelId="{7359A7B1-7410-4412-B5DE-1A5A1F36C05D}">
      <dsp:nvSpPr>
        <dsp:cNvPr id="0" name=""/>
        <dsp:cNvSpPr/>
      </dsp:nvSpPr>
      <dsp:spPr>
        <a:xfrm>
          <a:off x="849587"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738978"/>
        <a:ext cx="588371" cy="285309"/>
      </dsp:txXfrm>
    </dsp:sp>
    <dsp:sp modelId="{723D28D0-C862-4568-AAA3-B4768D3977AE}">
      <dsp:nvSpPr>
        <dsp:cNvPr id="0" name=""/>
        <dsp:cNvSpPr/>
      </dsp:nvSpPr>
      <dsp:spPr>
        <a:xfrm>
          <a:off x="1455710"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0874" y="875572"/>
        <a:ext cx="12122" cy="12122"/>
      </dsp:txXfrm>
    </dsp:sp>
    <dsp:sp modelId="{8FCEFD40-F848-4C0B-9AB9-DAEF859F9776}">
      <dsp:nvSpPr>
        <dsp:cNvPr id="0" name=""/>
        <dsp:cNvSpPr/>
      </dsp:nvSpPr>
      <dsp:spPr>
        <a:xfrm>
          <a:off x="1698160"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738978"/>
        <a:ext cx="588371" cy="285309"/>
      </dsp:txXfrm>
    </dsp:sp>
    <dsp:sp modelId="{1EE62767-F907-4A96-AD9F-AB824463C7B0}">
      <dsp:nvSpPr>
        <dsp:cNvPr id="0" name=""/>
        <dsp:cNvSpPr/>
      </dsp:nvSpPr>
      <dsp:spPr>
        <a:xfrm>
          <a:off x="2304283"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9446" y="875572"/>
        <a:ext cx="12122" cy="12122"/>
      </dsp:txXfrm>
    </dsp:sp>
    <dsp:sp modelId="{307762D2-CC6D-4FDD-93BF-4603D918FFC5}">
      <dsp:nvSpPr>
        <dsp:cNvPr id="0" name=""/>
        <dsp:cNvSpPr/>
      </dsp:nvSpPr>
      <dsp:spPr>
        <a:xfrm>
          <a:off x="2546732"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738978"/>
        <a:ext cx="588371" cy="285309"/>
      </dsp:txXfrm>
    </dsp:sp>
    <dsp:sp modelId="{6E8907A0-D4F4-4608-B5B0-AF543CDBB04A}">
      <dsp:nvSpPr>
        <dsp:cNvPr id="0" name=""/>
        <dsp:cNvSpPr/>
      </dsp:nvSpPr>
      <dsp:spPr>
        <a:xfrm>
          <a:off x="3152855"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875572"/>
        <a:ext cx="12122" cy="12122"/>
      </dsp:txXfrm>
    </dsp:sp>
    <dsp:sp modelId="{72A22E73-0F35-4EC5-8CBF-BE551023B6FF}">
      <dsp:nvSpPr>
        <dsp:cNvPr id="0" name=""/>
        <dsp:cNvSpPr/>
      </dsp:nvSpPr>
      <dsp:spPr>
        <a:xfrm>
          <a:off x="3395304"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738978"/>
        <a:ext cx="588371" cy="285309"/>
      </dsp:txXfrm>
    </dsp:sp>
    <dsp:sp modelId="{B81720A6-D3AF-4ECA-AB33-8EFDCE6591EA}">
      <dsp:nvSpPr>
        <dsp:cNvPr id="0" name=""/>
        <dsp:cNvSpPr/>
      </dsp:nvSpPr>
      <dsp:spPr>
        <a:xfrm>
          <a:off x="4001427"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875572"/>
        <a:ext cx="12122" cy="12122"/>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16"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461" y="684220"/>
        <a:ext cx="592932" cy="287521"/>
      </dsp:txXfrm>
    </dsp:sp>
    <dsp:sp modelId="{63855D82-FA35-4F85-A469-7609B5B21597}">
      <dsp:nvSpPr>
        <dsp:cNvPr id="0" name=""/>
        <dsp:cNvSpPr/>
      </dsp:nvSpPr>
      <dsp:spPr>
        <a:xfrm>
          <a:off x="614339" y="812973"/>
          <a:ext cx="244328" cy="30014"/>
        </a:xfrm>
        <a:custGeom>
          <a:avLst/>
          <a:gdLst/>
          <a:ahLst/>
          <a:cxnLst/>
          <a:rect l="0" t="0" r="0" b="0"/>
          <a:pathLst>
            <a:path>
              <a:moveTo>
                <a:pt x="0" y="15007"/>
              </a:moveTo>
              <a:lnTo>
                <a:pt x="244328" y="150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0395" y="821872"/>
        <a:ext cx="12216" cy="12216"/>
      </dsp:txXfrm>
    </dsp:sp>
    <dsp:sp modelId="{7359A7B1-7410-4412-B5DE-1A5A1F36C05D}">
      <dsp:nvSpPr>
        <dsp:cNvPr id="0" name=""/>
        <dsp:cNvSpPr/>
      </dsp:nvSpPr>
      <dsp:spPr>
        <a:xfrm>
          <a:off x="858668"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7613" y="684220"/>
        <a:ext cx="592932" cy="287521"/>
      </dsp:txXfrm>
    </dsp:sp>
    <dsp:sp modelId="{6A8FAE70-6818-4A2D-8E1B-52CE667DF7BF}">
      <dsp:nvSpPr>
        <dsp:cNvPr id="0" name=""/>
        <dsp:cNvSpPr/>
      </dsp:nvSpPr>
      <dsp:spPr>
        <a:xfrm rot="19457599">
          <a:off x="1441209" y="725167"/>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732652"/>
        <a:ext cx="15044" cy="15044"/>
      </dsp:txXfrm>
    </dsp:sp>
    <dsp:sp modelId="{F6BEF1D8-D73D-47A5-A96E-EEED23711EAF}">
      <dsp:nvSpPr>
        <dsp:cNvPr id="0" name=""/>
        <dsp:cNvSpPr/>
      </dsp:nvSpPr>
      <dsp:spPr>
        <a:xfrm>
          <a:off x="1713819" y="49966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508608"/>
        <a:ext cx="592932" cy="287521"/>
      </dsp:txXfrm>
    </dsp:sp>
    <dsp:sp modelId="{723D28D0-C862-4568-AAA3-B4768D3977AE}">
      <dsp:nvSpPr>
        <dsp:cNvPr id="0" name=""/>
        <dsp:cNvSpPr/>
      </dsp:nvSpPr>
      <dsp:spPr>
        <a:xfrm rot="2142401">
          <a:off x="1441209" y="900779"/>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908264"/>
        <a:ext cx="15044" cy="15044"/>
      </dsp:txXfrm>
    </dsp:sp>
    <dsp:sp modelId="{8FCEFD40-F848-4C0B-9AB9-DAEF859F9776}">
      <dsp:nvSpPr>
        <dsp:cNvPr id="0" name=""/>
        <dsp:cNvSpPr/>
      </dsp:nvSpPr>
      <dsp:spPr>
        <a:xfrm>
          <a:off x="1713819" y="850886"/>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859831"/>
        <a:ext cx="592932" cy="287521"/>
      </dsp:txXfrm>
    </dsp:sp>
    <dsp:sp modelId="{1EE62767-F907-4A96-AD9F-AB824463C7B0}">
      <dsp:nvSpPr>
        <dsp:cNvPr id="0" name=""/>
        <dsp:cNvSpPr/>
      </dsp:nvSpPr>
      <dsp:spPr>
        <a:xfrm rot="18770822">
          <a:off x="2267164" y="856876"/>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862901"/>
        <a:ext cx="17964" cy="17964"/>
      </dsp:txXfrm>
    </dsp:sp>
    <dsp:sp modelId="{307762D2-CC6D-4FDD-93BF-4603D918FFC5}">
      <dsp:nvSpPr>
        <dsp:cNvPr id="0" name=""/>
        <dsp:cNvSpPr/>
      </dsp:nvSpPr>
      <dsp:spPr>
        <a:xfrm>
          <a:off x="2568971"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596414"/>
        <a:ext cx="592932" cy="287521"/>
      </dsp:txXfrm>
    </dsp:sp>
    <dsp:sp modelId="{6E8907A0-D4F4-4608-B5B0-AF543CDBB04A}">
      <dsp:nvSpPr>
        <dsp:cNvPr id="0" name=""/>
        <dsp:cNvSpPr/>
      </dsp:nvSpPr>
      <dsp:spPr>
        <a:xfrm>
          <a:off x="3179793" y="725167"/>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734066"/>
        <a:ext cx="12216" cy="12216"/>
      </dsp:txXfrm>
    </dsp:sp>
    <dsp:sp modelId="{72A22E73-0F35-4EC5-8CBF-BE551023B6FF}">
      <dsp:nvSpPr>
        <dsp:cNvPr id="0" name=""/>
        <dsp:cNvSpPr/>
      </dsp:nvSpPr>
      <dsp:spPr>
        <a:xfrm>
          <a:off x="3424122"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596414"/>
        <a:ext cx="592932" cy="287521"/>
      </dsp:txXfrm>
    </dsp:sp>
    <dsp:sp modelId="{897FDD23-4B2D-4203-AFB0-1F6D868A14A1}">
      <dsp:nvSpPr>
        <dsp:cNvPr id="0" name=""/>
        <dsp:cNvSpPr/>
      </dsp:nvSpPr>
      <dsp:spPr>
        <a:xfrm rot="19457599">
          <a:off x="4006663" y="637361"/>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644847"/>
        <a:ext cx="15044" cy="15044"/>
      </dsp:txXfrm>
    </dsp:sp>
    <dsp:sp modelId="{9F085735-DA08-40D2-8167-E37F275F8DD2}">
      <dsp:nvSpPr>
        <dsp:cNvPr id="0" name=""/>
        <dsp:cNvSpPr/>
      </dsp:nvSpPr>
      <dsp:spPr>
        <a:xfrm>
          <a:off x="4279273"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420802"/>
        <a:ext cx="592932" cy="287521"/>
      </dsp:txXfrm>
    </dsp:sp>
    <dsp:sp modelId="{54C15C13-AFA9-4B74-8EC4-5D99AF85CFB9}">
      <dsp:nvSpPr>
        <dsp:cNvPr id="0" name=""/>
        <dsp:cNvSpPr/>
      </dsp:nvSpPr>
      <dsp:spPr>
        <a:xfrm>
          <a:off x="4890096" y="549556"/>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558455"/>
        <a:ext cx="12216" cy="12216"/>
      </dsp:txXfrm>
    </dsp:sp>
    <dsp:sp modelId="{797FC368-7B76-40C3-A58D-2677D012454A}">
      <dsp:nvSpPr>
        <dsp:cNvPr id="0" name=""/>
        <dsp:cNvSpPr/>
      </dsp:nvSpPr>
      <dsp:spPr>
        <a:xfrm>
          <a:off x="5134425"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420802"/>
        <a:ext cx="592932" cy="287521"/>
      </dsp:txXfrm>
    </dsp:sp>
    <dsp:sp modelId="{B81720A6-D3AF-4ECA-AB33-8EFDCE6591EA}">
      <dsp:nvSpPr>
        <dsp:cNvPr id="0" name=""/>
        <dsp:cNvSpPr/>
      </dsp:nvSpPr>
      <dsp:spPr>
        <a:xfrm rot="2142401">
          <a:off x="4006663" y="812973"/>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820458"/>
        <a:ext cx="15044" cy="15044"/>
      </dsp:txXfrm>
    </dsp:sp>
    <dsp:sp modelId="{B2EF3718-D4F7-449C-ACE2-1DAB0C85B630}">
      <dsp:nvSpPr>
        <dsp:cNvPr id="0" name=""/>
        <dsp:cNvSpPr/>
      </dsp:nvSpPr>
      <dsp:spPr>
        <a:xfrm>
          <a:off x="4279273"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772025"/>
        <a:ext cx="592932" cy="287521"/>
      </dsp:txXfrm>
    </dsp:sp>
    <dsp:sp modelId="{4A9C1551-4541-45B8-8F6E-AC194C3B0DB3}">
      <dsp:nvSpPr>
        <dsp:cNvPr id="0" name=""/>
        <dsp:cNvSpPr/>
      </dsp:nvSpPr>
      <dsp:spPr>
        <a:xfrm>
          <a:off x="4890096"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909678"/>
        <a:ext cx="12216" cy="12216"/>
      </dsp:txXfrm>
    </dsp:sp>
    <dsp:sp modelId="{CE1F502E-27FD-413D-B5C3-EA6531C46101}">
      <dsp:nvSpPr>
        <dsp:cNvPr id="0" name=""/>
        <dsp:cNvSpPr/>
      </dsp:nvSpPr>
      <dsp:spPr>
        <a:xfrm>
          <a:off x="5134425"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772025"/>
        <a:ext cx="592932" cy="287521"/>
      </dsp:txXfrm>
    </dsp:sp>
    <dsp:sp modelId="{4681F67E-CE04-4CF2-AD50-F97BC1908B96}">
      <dsp:nvSpPr>
        <dsp:cNvPr id="0" name=""/>
        <dsp:cNvSpPr/>
      </dsp:nvSpPr>
      <dsp:spPr>
        <a:xfrm>
          <a:off x="5745247"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61304" y="909678"/>
        <a:ext cx="12216" cy="12216"/>
      </dsp:txXfrm>
    </dsp:sp>
    <dsp:sp modelId="{FE675659-C92D-42F2-BFD9-6714C3368C41}">
      <dsp:nvSpPr>
        <dsp:cNvPr id="0" name=""/>
        <dsp:cNvSpPr/>
      </dsp:nvSpPr>
      <dsp:spPr>
        <a:xfrm>
          <a:off x="5989576"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98521" y="772025"/>
        <a:ext cx="592932" cy="287521"/>
      </dsp:txXfrm>
    </dsp:sp>
    <dsp:sp modelId="{9B5620D3-6E29-4EA5-B1E1-3FE36A36A3D3}">
      <dsp:nvSpPr>
        <dsp:cNvPr id="0" name=""/>
        <dsp:cNvSpPr/>
      </dsp:nvSpPr>
      <dsp:spPr>
        <a:xfrm rot="2829178">
          <a:off x="2267164" y="1120293"/>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1126318"/>
        <a:ext cx="17964" cy="17964"/>
      </dsp:txXfrm>
    </dsp:sp>
    <dsp:sp modelId="{DF8B4245-A7BA-46A4-A235-C068462D319A}">
      <dsp:nvSpPr>
        <dsp:cNvPr id="0" name=""/>
        <dsp:cNvSpPr/>
      </dsp:nvSpPr>
      <dsp:spPr>
        <a:xfrm>
          <a:off x="2568971"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1123248"/>
        <a:ext cx="592932" cy="287521"/>
      </dsp:txXfrm>
    </dsp:sp>
    <dsp:sp modelId="{5313BF4B-E9C5-4CF0-B960-832D31B04B0E}">
      <dsp:nvSpPr>
        <dsp:cNvPr id="0" name=""/>
        <dsp:cNvSpPr/>
      </dsp:nvSpPr>
      <dsp:spPr>
        <a:xfrm>
          <a:off x="3179793"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1260901"/>
        <a:ext cx="12216" cy="12216"/>
      </dsp:txXfrm>
    </dsp:sp>
    <dsp:sp modelId="{9B3C3CBE-FADE-44D4-8CF2-293BBC533250}">
      <dsp:nvSpPr>
        <dsp:cNvPr id="0" name=""/>
        <dsp:cNvSpPr/>
      </dsp:nvSpPr>
      <dsp:spPr>
        <a:xfrm>
          <a:off x="3424122"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1123248"/>
        <a:ext cx="592932" cy="287521"/>
      </dsp:txXfrm>
    </dsp:sp>
    <dsp:sp modelId="{B6E99AC9-0D0A-4424-91A9-AA688FB20609}">
      <dsp:nvSpPr>
        <dsp:cNvPr id="0" name=""/>
        <dsp:cNvSpPr/>
      </dsp:nvSpPr>
      <dsp:spPr>
        <a:xfrm>
          <a:off x="4034944"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1001" y="1260901"/>
        <a:ext cx="12216" cy="12216"/>
      </dsp:txXfrm>
    </dsp:sp>
    <dsp:sp modelId="{ECF220F6-77E9-406E-9964-BAB6203F3138}">
      <dsp:nvSpPr>
        <dsp:cNvPr id="0" name=""/>
        <dsp:cNvSpPr/>
      </dsp:nvSpPr>
      <dsp:spPr>
        <a:xfrm>
          <a:off x="4279273"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1123248"/>
        <a:ext cx="592932" cy="28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03"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373" y="675657"/>
        <a:ext cx="587922" cy="285091"/>
      </dsp:txXfrm>
    </dsp:sp>
    <dsp:sp modelId="{63855D82-FA35-4F85-A469-7609B5B21597}">
      <dsp:nvSpPr>
        <dsp:cNvPr id="0" name=""/>
        <dsp:cNvSpPr/>
      </dsp:nvSpPr>
      <dsp:spPr>
        <a:xfrm>
          <a:off x="609165"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41" y="812146"/>
        <a:ext cx="12113" cy="12113"/>
      </dsp:txXfrm>
    </dsp:sp>
    <dsp:sp modelId="{7359A7B1-7410-4412-B5DE-1A5A1F36C05D}">
      <dsp:nvSpPr>
        <dsp:cNvPr id="0" name=""/>
        <dsp:cNvSpPr/>
      </dsp:nvSpPr>
      <dsp:spPr>
        <a:xfrm>
          <a:off x="851430"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0300" y="675657"/>
        <a:ext cx="587922" cy="285091"/>
      </dsp:txXfrm>
    </dsp:sp>
    <dsp:sp modelId="{723D28D0-C862-4568-AAA3-B4768D3977AE}">
      <dsp:nvSpPr>
        <dsp:cNvPr id="0" name=""/>
        <dsp:cNvSpPr/>
      </dsp:nvSpPr>
      <dsp:spPr>
        <a:xfrm>
          <a:off x="145709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2168" y="812146"/>
        <a:ext cx="12113" cy="12113"/>
      </dsp:txXfrm>
    </dsp:sp>
    <dsp:sp modelId="{8FCEFD40-F848-4C0B-9AB9-DAEF859F9776}">
      <dsp:nvSpPr>
        <dsp:cNvPr id="0" name=""/>
        <dsp:cNvSpPr/>
      </dsp:nvSpPr>
      <dsp:spPr>
        <a:xfrm>
          <a:off x="169935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8227" y="675657"/>
        <a:ext cx="587922" cy="285091"/>
      </dsp:txXfrm>
    </dsp:sp>
    <dsp:sp modelId="{1EE62767-F907-4A96-AD9F-AB824463C7B0}">
      <dsp:nvSpPr>
        <dsp:cNvPr id="0" name=""/>
        <dsp:cNvSpPr/>
      </dsp:nvSpPr>
      <dsp:spPr>
        <a:xfrm>
          <a:off x="2305020"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0096" y="812146"/>
        <a:ext cx="12113" cy="12113"/>
      </dsp:txXfrm>
    </dsp:sp>
    <dsp:sp modelId="{307762D2-CC6D-4FDD-93BF-4603D918FFC5}">
      <dsp:nvSpPr>
        <dsp:cNvPr id="0" name=""/>
        <dsp:cNvSpPr/>
      </dsp:nvSpPr>
      <dsp:spPr>
        <a:xfrm>
          <a:off x="2547285"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6155" y="675657"/>
        <a:ext cx="587922" cy="285091"/>
      </dsp:txXfrm>
    </dsp:sp>
    <dsp:sp modelId="{6E8907A0-D4F4-4608-B5B0-AF543CDBB04A}">
      <dsp:nvSpPr>
        <dsp:cNvPr id="0" name=""/>
        <dsp:cNvSpPr/>
      </dsp:nvSpPr>
      <dsp:spPr>
        <a:xfrm>
          <a:off x="3152947"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23" y="812146"/>
        <a:ext cx="12113" cy="12113"/>
      </dsp:txXfrm>
    </dsp:sp>
    <dsp:sp modelId="{72A22E73-0F35-4EC5-8CBF-BE551023B6FF}">
      <dsp:nvSpPr>
        <dsp:cNvPr id="0" name=""/>
        <dsp:cNvSpPr/>
      </dsp:nvSpPr>
      <dsp:spPr>
        <a:xfrm>
          <a:off x="3395212"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082" y="675657"/>
        <a:ext cx="587922" cy="285091"/>
      </dsp:txXfrm>
    </dsp:sp>
    <dsp:sp modelId="{B81720A6-D3AF-4ECA-AB33-8EFDCE6591EA}">
      <dsp:nvSpPr>
        <dsp:cNvPr id="0" name=""/>
        <dsp:cNvSpPr/>
      </dsp:nvSpPr>
      <dsp:spPr>
        <a:xfrm>
          <a:off x="4000874"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950" y="812146"/>
        <a:ext cx="12113" cy="12113"/>
      </dsp:txXfrm>
    </dsp:sp>
    <dsp:sp modelId="{B2EF3718-D4F7-449C-ACE2-1DAB0C85B630}">
      <dsp:nvSpPr>
        <dsp:cNvPr id="0" name=""/>
        <dsp:cNvSpPr/>
      </dsp:nvSpPr>
      <dsp:spPr>
        <a:xfrm>
          <a:off x="4243139"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009" y="675657"/>
        <a:ext cx="587922" cy="285091"/>
      </dsp:txXfrm>
    </dsp:sp>
    <dsp:sp modelId="{4A9C1551-4541-45B8-8F6E-AC194C3B0DB3}">
      <dsp:nvSpPr>
        <dsp:cNvPr id="0" name=""/>
        <dsp:cNvSpPr/>
      </dsp:nvSpPr>
      <dsp:spPr>
        <a:xfrm>
          <a:off x="484880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3877" y="812146"/>
        <a:ext cx="12113" cy="12113"/>
      </dsp:txXfrm>
    </dsp:sp>
    <dsp:sp modelId="{CE1F502E-27FD-413D-B5C3-EA6531C46101}">
      <dsp:nvSpPr>
        <dsp:cNvPr id="0" name=""/>
        <dsp:cNvSpPr/>
      </dsp:nvSpPr>
      <dsp:spPr>
        <a:xfrm>
          <a:off x="509106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099937" y="675657"/>
        <a:ext cx="587922" cy="285091"/>
      </dsp:txXfrm>
    </dsp:sp>
    <dsp:sp modelId="{4681F67E-CE04-4CF2-AD50-F97BC1908B96}">
      <dsp:nvSpPr>
        <dsp:cNvPr id="0" name=""/>
        <dsp:cNvSpPr/>
      </dsp:nvSpPr>
      <dsp:spPr>
        <a:xfrm>
          <a:off x="5696729"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1805" y="812146"/>
        <a:ext cx="12113" cy="12113"/>
      </dsp:txXfrm>
    </dsp:sp>
    <dsp:sp modelId="{FE675659-C92D-42F2-BFD9-6714C3368C41}">
      <dsp:nvSpPr>
        <dsp:cNvPr id="0" name=""/>
        <dsp:cNvSpPr/>
      </dsp:nvSpPr>
      <dsp:spPr>
        <a:xfrm>
          <a:off x="5938994"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7864" y="675657"/>
        <a:ext cx="587922" cy="285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10</a:t>
            </a:fld>
            <a:endParaRPr lang="zh-CN" altLang="en-US"/>
          </a:p>
        </p:txBody>
      </p:sp>
    </p:spTree>
    <p:extLst>
      <p:ext uri="{BB962C8B-B14F-4D97-AF65-F5344CB8AC3E}">
        <p14:creationId xmlns:p14="http://schemas.microsoft.com/office/powerpoint/2010/main" val="370670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20</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26</a:t>
            </a:fld>
            <a:endParaRPr lang="zh-CN" altLang="en-US"/>
          </a:p>
        </p:txBody>
      </p:sp>
    </p:spTree>
    <p:extLst>
      <p:ext uri="{BB962C8B-B14F-4D97-AF65-F5344CB8AC3E}">
        <p14:creationId xmlns:p14="http://schemas.microsoft.com/office/powerpoint/2010/main" val="553133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3/12/2018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3/12/2018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3/12/2018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3/12/2018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3/12/2018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3/12/2018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1.xml"/><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diagramLayout" Target="../diagrams/layout1.xml"/><Relationship Id="rId5" Type="http://schemas.openxmlformats.org/officeDocument/2006/relationships/image" Target="../media/image10.svg"/><Relationship Id="rId10" Type="http://schemas.openxmlformats.org/officeDocument/2006/relationships/diagramData" Target="../diagrams/data1.xml"/><Relationship Id="rId4" Type="http://schemas.openxmlformats.org/officeDocument/2006/relationships/image" Target="../media/image9.png"/><Relationship Id="rId9" Type="http://schemas.openxmlformats.org/officeDocument/2006/relationships/image" Target="../media/image14.svg"/><Relationship Id="rId14"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0.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9.png"/><Relationship Id="rId5" Type="http://schemas.openxmlformats.org/officeDocument/2006/relationships/diagramQuickStyle" Target="../diagrams/quickStyle5.xml"/><Relationship Id="rId10" Type="http://schemas.openxmlformats.org/officeDocument/2006/relationships/image" Target="../media/image28.svg"/><Relationship Id="rId4" Type="http://schemas.openxmlformats.org/officeDocument/2006/relationships/diagramLayout" Target="../diagrams/layout5.xml"/><Relationship Id="rId9" Type="http://schemas.openxmlformats.org/officeDocument/2006/relationships/image" Target="../media/image27.png"/><Relationship Id="rId14" Type="http://schemas.openxmlformats.org/officeDocument/2006/relationships/image" Target="../media/image32.svg"/></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0.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49.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48.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1.jpeg"/><Relationship Id="rId10" Type="http://schemas.openxmlformats.org/officeDocument/2006/relationships/image" Target="../media/image47.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3.png"/><Relationship Id="rId4" Type="http://schemas.openxmlformats.org/officeDocument/2006/relationships/hyperlink" Target="https://www.youtube.com/watch?time_continue=3&amp;v=th7jZlmoZBc" TargetMode="External"/><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Michael Herman</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1173016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ext uri="{D42A27DB-BD31-4B8C-83A1-F6EECF244321}">
                <p14:modId xmlns:p14="http://schemas.microsoft.com/office/powerpoint/2010/main" val="2764323546"/>
              </p:ext>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460794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Why do things have value? Why do they appreciate?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State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a:t>
            </a:r>
            <a:r>
              <a:rPr lang="en-US" dirty="0" err="1"/>
              <a:t>dBFT</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fontScale="90000"/>
          </a:bodyPr>
          <a:lstStyle/>
          <a:p>
            <a:r>
              <a:rPr lang="en-US" dirty="0"/>
              <a:t>Problems with Proof of Work (</a:t>
            </a:r>
            <a:r>
              <a:rPr lang="en-US" dirty="0" err="1"/>
              <a:t>PoW</a:t>
            </a:r>
            <a:r>
              <a:rPr lang="en-US" dirty="0"/>
              <a:t>) and Proof of State (</a:t>
            </a:r>
            <a:r>
              <a:rPr lang="en-US" dirty="0" err="1"/>
              <a:t>PoS</a:t>
            </a:r>
            <a:r>
              <a:rPr lang="en-US" dirty="0"/>
              <a:t>)</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a:t>
            </a:r>
            <a:r>
              <a:rPr lang="en-CA" dirty="0" err="1"/>
              <a:t>PoW</a:t>
            </a:r>
            <a:r>
              <a:rPr lang="en-CA" dirty="0"/>
              <a:t>)</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a:t>3/12/2018</a:t>
            </a:r>
            <a:endParaRPr lang="en-US" dirty="0"/>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2242862357"/>
              </p:ext>
            </p:extLst>
          </p:nvPr>
        </p:nvGraphicFramePr>
        <p:xfrm>
          <a:off x="888791" y="4316157"/>
          <a:ext cx="6548160"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428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a:t>
            </a:r>
            <a:r>
              <a:rPr lang="en-US" dirty="0" err="1"/>
              <a:t>dBFT</a:t>
            </a:r>
            <a:r>
              <a:rPr lang="en-US" dirty="0"/>
              <a:t>)</a:t>
            </a:r>
            <a:br>
              <a:rPr lang="en-US" dirty="0"/>
            </a:br>
            <a:r>
              <a:rPr lang="en-US" sz="2700" dirty="0"/>
              <a:t>NEO Consensus Algorithm</a:t>
            </a:r>
            <a:br>
              <a:rPr lang="en-US" dirty="0"/>
            </a:br>
            <a:br>
              <a:rPr lang="en-US" dirty="0"/>
            </a:br>
            <a:endParaRPr lang="en-CA" dirty="0"/>
          </a:p>
        </p:txBody>
      </p:sp>
      <p:sp>
        <p:nvSpPr>
          <p:cNvPr id="4" name="Date Placeholder 3">
            <a:extLst>
              <a:ext uri="{FF2B5EF4-FFF2-40B4-BE49-F238E27FC236}">
                <a16:creationId xmlns:a16="http://schemas.microsoft.com/office/drawing/2014/main" id="{887C71A9-C6CA-400B-987A-1AAB793DD766}"/>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4015DF65-64B6-48BA-BA08-E8B3B2461A2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34C2AF7-1C58-460E-A43A-B970C757E77B}"/>
              </a:ext>
            </a:extLst>
          </p:cNvPr>
          <p:cNvSpPr>
            <a:spLocks noGrp="1"/>
          </p:cNvSpPr>
          <p:nvPr>
            <p:ph type="sldNum" sz="quarter" idx="12"/>
          </p:nvPr>
        </p:nvSpPr>
        <p:spPr/>
        <p:txBody>
          <a:bodyPr/>
          <a:lstStyle/>
          <a:p>
            <a:fld id="{D57F1E4F-1CFF-5643-939E-217C01CDF565}" type="slidenum">
              <a:rPr lang="en-US" smtClean="0"/>
              <a:pPr/>
              <a:t>14</a:t>
            </a:fld>
            <a:endParaRPr lang="en-US" dirty="0"/>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41693521"/>
              </p:ext>
            </p:extLst>
          </p:nvPr>
        </p:nvGraphicFramePr>
        <p:xfrm>
          <a:off x="771313" y="4074664"/>
          <a:ext cx="6548160"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a:t>
            </a:r>
            <a:r>
              <a:rPr lang="en-US" dirty="0" err="1"/>
              <a:t>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a:t>
            </a:r>
            <a:r>
              <a:rPr lang="en-US" dirty="0" err="1"/>
              <a:t>PoW</a:t>
            </a:r>
            <a:r>
              <a:rPr lang="en-US" dirty="0"/>
              <a:t> and </a:t>
            </a:r>
            <a:r>
              <a:rPr lang="en-US" dirty="0" err="1"/>
              <a:t>PoS</a:t>
            </a:r>
            <a:endParaRPr lang="en-US" dirty="0"/>
          </a:p>
          <a:p>
            <a:endParaRPr lang="en-US" dirty="0"/>
          </a:p>
          <a:p>
            <a:endParaRPr lang="en-US" dirty="0"/>
          </a:p>
          <a:p>
            <a:endParaRPr lang="en-US" dirty="0"/>
          </a:p>
          <a:p>
            <a:pPr marL="0" indent="0">
              <a:buNone/>
            </a:pPr>
            <a:endParaRPr lang="en-US" dirty="0"/>
          </a:p>
          <a:p>
            <a:r>
              <a:rPr lang="en-US" dirty="0"/>
              <a:t>Consensus algorithm: </a:t>
            </a:r>
            <a:r>
              <a:rPr lang="en-US" dirty="0" err="1"/>
              <a:t>dBFT</a:t>
            </a:r>
            <a:endParaRPr lang="en-US" dirty="0"/>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a:t>3/12/2018</a:t>
            </a:r>
            <a:endParaRPr lang="en-US" dirty="0"/>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3508831186"/>
              </p:ext>
            </p:extLst>
          </p:nvPr>
        </p:nvGraphicFramePr>
        <p:xfrm>
          <a:off x="1061357" y="1975161"/>
          <a:ext cx="6603916"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2589875668"/>
              </p:ext>
            </p:extLst>
          </p:nvPr>
        </p:nvGraphicFramePr>
        <p:xfrm>
          <a:off x="1117113" y="3992148"/>
          <a:ext cx="6548160"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16203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State</a:t>
            </a:r>
            <a:endParaRPr lang="en-CA" dirty="0"/>
          </a:p>
        </p:txBody>
      </p:sp>
    </p:spTree>
    <p:extLst>
      <p:ext uri="{BB962C8B-B14F-4D97-AF65-F5344CB8AC3E}">
        <p14:creationId xmlns:p14="http://schemas.microsoft.com/office/powerpoint/2010/main" val="927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7" grpId="0" animBg="1"/>
      <p:bldP spid="2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a:t>3/12/2018</a:t>
            </a:r>
            <a:endParaRPr lang="en-US" dirty="0"/>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p:txBody>
          <a:bodyPr/>
          <a:lstStyle/>
          <a:p>
            <a:r>
              <a:rPr lang="en-CA" dirty="0"/>
              <a:t>NEO distributed 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do things have value?</a:t>
            </a:r>
          </a:p>
          <a:p>
            <a:pPr>
              <a:buFont typeface="+mj-lt"/>
              <a:buAutoNum type="arabicPeriod"/>
            </a:pPr>
            <a:r>
              <a:rPr lang="en-US" dirty="0"/>
              <a:t>NEO Smart Economy</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2712"/>
            <a:ext cx="10487490"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3687346" y="4043494"/>
            <a:ext cx="2470173" cy="236299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p:txBody>
          <a:bodyPr/>
          <a:lstStyle/>
          <a:p>
            <a:r>
              <a:rPr lang="en-CA" dirty="0"/>
              <a:t>NeoX: Allowing Private-Public Exchanges</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ext uri="{D42A27DB-BD31-4B8C-83A1-F6EECF244321}">
                <p14:modId xmlns:p14="http://schemas.microsoft.com/office/powerpoint/2010/main" val="595321662"/>
              </p:ext>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3167411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27</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a:t>
            </a:r>
            <a:r>
              <a:rPr lang="en-US" sz="1400" dirty="0" err="1"/>
              <a:t>Jibrel</a:t>
            </a:r>
            <a:r>
              <a:rPr lang="en-US" sz="1400" dirty="0"/>
              <a:t>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a:t>
            </a:r>
            <a:r>
              <a:rPr lang="en-US" dirty="0" err="1"/>
              <a:t>Lerider</a:t>
            </a:r>
            <a:r>
              <a:rPr lang="en-US" dirty="0"/>
              <a:t>: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3/12/2018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a:t>
            </a:r>
            <a:r>
              <a:rPr lang="en-US" sz="1200" dirty="0" err="1"/>
              <a:t>NeoContractPlugin</a:t>
            </a:r>
            <a:r>
              <a:rPr lang="en-US" sz="1200" dirty="0"/>
              <a:t>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a:t>
            </a:r>
            <a:r>
              <a:rPr lang="en-US" sz="1200" dirty="0" err="1"/>
              <a:t>privatenet</a:t>
            </a:r>
            <a:r>
              <a:rPr lang="en-US" sz="1200" dirty="0"/>
              <a: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a:t>
            </a:r>
            <a:r>
              <a:rPr lang="en-US" sz="1200" dirty="0" err="1"/>
              <a:t>privatenet</a:t>
            </a:r>
            <a:r>
              <a:rPr lang="en-US" sz="1200" dirty="0"/>
              <a: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6804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a:t>I </a:t>
            </a:r>
            <a:r>
              <a:rPr lang="en-CA" dirty="0"/>
              <a:t>l</a:t>
            </a:r>
            <a:r>
              <a:rPr lang="en-CA"/>
              <a:t>eave </a:t>
            </a:r>
            <a:r>
              <a:rPr lang="en-CA" dirty="0"/>
              <a:t>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3/12/2018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Two Cryptocurrencies: NEO and 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106747" cy="5056093"/>
          </a:xfrm>
        </p:spPr>
        <p:txBody>
          <a:bodyPr>
            <a:normAutofit lnSpcReduction="10000"/>
          </a:bodyPr>
          <a:lstStyle/>
          <a:p>
            <a:r>
              <a:rPr lang="en-US" altLang="zh-CN" dirty="0"/>
              <a:t>In the NEO Smart Economy…</a:t>
            </a:r>
          </a:p>
          <a:p>
            <a:pPr lvl="1"/>
            <a:r>
              <a:rPr lang="en-US" altLang="zh-CN" dirty="0"/>
              <a:t>NEO	represents Voting Power - not divisible</a:t>
            </a:r>
          </a:p>
          <a:p>
            <a:pPr lvl="1"/>
            <a:r>
              <a:rPr lang="en-US" altLang="zh-CN" dirty="0"/>
              <a:t>GAS	represents Ability to Fund Work (Systems Fees) - divisible</a:t>
            </a:r>
          </a:p>
          <a:p>
            <a:r>
              <a:rPr lang="en-US" altLang="zh-CN" dirty="0"/>
              <a:t>NEO</a:t>
            </a:r>
          </a:p>
          <a:p>
            <a:pPr lvl="1"/>
            <a:r>
              <a:rPr lang="en-US" altLang="zh-CN" dirty="0"/>
              <a:t>Should hold and retain NEO to maximize your voting power</a:t>
            </a:r>
          </a:p>
          <a:p>
            <a:pPr lvl="1"/>
            <a:r>
              <a:rPr lang="en-US" altLang="zh-CN" dirty="0"/>
              <a:t>Receive distributions of GAS</a:t>
            </a:r>
          </a:p>
          <a:p>
            <a:r>
              <a:rPr lang="en-US" altLang="zh-CN" dirty="0"/>
              <a:t>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 from sender to receiver</a:t>
            </a:r>
          </a:p>
          <a:p>
            <a:pPr lvl="2"/>
            <a:r>
              <a:rPr lang="en-US" altLang="zh-CN" dirty="0"/>
              <a:t>Transfers of 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System fees are recycled and re-distributed back in ratio/proportion to the number of NEO you hold</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767</TotalTime>
  <Words>2127</Words>
  <Application>Microsoft Office PowerPoint</Application>
  <PresentationFormat>Widescreen</PresentationFormat>
  <Paragraphs>460</Paragraphs>
  <Slides>40</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等线</vt:lpstr>
      <vt:lpstr>MS PGothic</vt:lpstr>
      <vt:lpstr>华文新魏</vt:lpstr>
      <vt:lpstr>Arial</vt:lpstr>
      <vt:lpstr>Calibri</vt:lpstr>
      <vt:lpstr>Trebuchet MS</vt:lpstr>
      <vt:lpstr>Verdana</vt:lpstr>
      <vt:lpstr>Wingdings 3</vt:lpstr>
      <vt:lpstr>Facet</vt:lpstr>
      <vt:lpstr>NEO Blockchain TORONTO</vt:lpstr>
      <vt:lpstr>Agenda</vt:lpstr>
      <vt:lpstr>Who is Michael Herman?</vt:lpstr>
      <vt:lpstr>Introductions</vt:lpstr>
      <vt:lpstr>What is NEO Blockchain Toronto?</vt:lpstr>
      <vt:lpstr>Our Values as Neoxplorers</vt:lpstr>
      <vt:lpstr>What is NEO?</vt:lpstr>
      <vt:lpstr>What is the NEO Smart Economy?</vt:lpstr>
      <vt:lpstr>Two Cryptocurrencies: NEO and GAS</vt:lpstr>
      <vt:lpstr>NEO System Fees</vt:lpstr>
      <vt:lpstr>Why do things have value? Why do they appreciate? Michael’s Theorem</vt:lpstr>
      <vt:lpstr>What happens when things become easier to acquire? Michael’s Theorem</vt:lpstr>
      <vt:lpstr>Problems with Proof of Work (PoW) and Proof of State (PoS)</vt:lpstr>
      <vt:lpstr>Delegated Byzantine Fault Tolerance (dBFT) NEO Consensus Algorithm  </vt:lpstr>
      <vt:lpstr>PoW and PoS compared to dBFT</vt:lpstr>
      <vt:lpstr>The Problems with PoW* and PoS*</vt:lpstr>
      <vt:lpstr>How Transaction Fees are Discouraged in the NEO Smart Economy</vt:lpstr>
      <vt:lpstr>NEO distributed 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Smart Contract Development: NEO or ETH?</vt:lpstr>
      <vt:lpstr>NEO Blockchain as a Enterprise Application Platform</vt:lpstr>
      <vt:lpstr>NEO is created for Large Scale dApps*</vt:lpstr>
      <vt:lpstr>NeoX: Allowing Private-Public Exchanges</vt:lpstr>
      <vt:lpstr>NEO Events</vt:lpstr>
      <vt:lpstr>NEO Events (con’t)</vt:lpstr>
      <vt:lpstr>NEO dApp Competitions ~USD$500K in prizes</vt:lpstr>
      <vt:lpstr>NEO News: Switchers</vt:lpstr>
      <vt:lpstr>What is NEO?  Summary</vt:lpstr>
      <vt:lpstr>NEO Resources: Videos and Webcasts</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I leave you with a challenge… Become part of the NEO Smart Economy</vt:lpstr>
      <vt:lpstr>Our Values as Neoxplorers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94</cp:revision>
  <dcterms:created xsi:type="dcterms:W3CDTF">2018-02-17T01:35:14Z</dcterms:created>
  <dcterms:modified xsi:type="dcterms:W3CDTF">2018-03-13T19:35:55Z</dcterms:modified>
</cp:coreProperties>
</file>